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8" r:id="rId3"/>
    <p:sldId id="257" r:id="rId4"/>
    <p:sldId id="321" r:id="rId5"/>
    <p:sldId id="262" r:id="rId6"/>
    <p:sldId id="261" r:id="rId7"/>
    <p:sldId id="265" r:id="rId8"/>
    <p:sldId id="266" r:id="rId9"/>
    <p:sldId id="278" r:id="rId10"/>
    <p:sldId id="263" r:id="rId11"/>
    <p:sldId id="300" r:id="rId12"/>
    <p:sldId id="322" r:id="rId13"/>
    <p:sldId id="286" r:id="rId14"/>
    <p:sldId id="288" r:id="rId15"/>
    <p:sldId id="323" r:id="rId16"/>
    <p:sldId id="325" r:id="rId17"/>
    <p:sldId id="324" r:id="rId18"/>
    <p:sldId id="326" r:id="rId19"/>
    <p:sldId id="32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9EE7704-D792-4204-B554-9252AA0454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0F5233-1618-4803-8736-8665379DA07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49BA8-8B6C-440B-9D0B-F66E9FF32997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C1F1657-5EC9-4940-A7B7-A4CF789A18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DD34886-011E-4398-94E6-EF169660DD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BB3EA1-6C7E-464C-BF53-952310063A6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DB31E3-344D-4AF4-A6DA-2BF15C410B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5FB44-744B-4950-8342-257076328E7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99BA1-7EA8-43E3-AE9A-10F6929994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BCC676-400D-4589-AB3F-2704095332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0ABEF-15CD-4872-897B-56D2424A0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428C-A645-49B8-8030-0155BB0ADAA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4EE55-05BF-4D8A-AC74-BB5044324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BED64-F682-4A2E-9E84-A0063CED1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AAF47-7478-4C0D-9791-C18B809E2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8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C4C7A-A3E4-439E-96D6-137A9EE15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5A9EE5-8D8A-4761-A8AE-FB4B9DA82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DDEDB-AF48-4F6B-9460-494A02D34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428C-A645-49B8-8030-0155BB0ADAA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C31D7-76B2-4FF7-B875-93D8ED6BB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B9FB2-68A8-44C7-A5C1-0231B4AD1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AAF47-7478-4C0D-9791-C18B809E2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37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7CF482-2A0E-4EC1-AFD1-028F87FE7E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3E8196-18BF-4AA4-9FDA-61EB87565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986C7-FB50-46A8-8B37-50FD71BBB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428C-A645-49B8-8030-0155BB0ADAA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A7306B-26A7-4547-B2C5-5F8B8A0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D5C97-1F70-4BF6-AA52-E89EBDD56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AAF47-7478-4C0D-9791-C18B809E2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03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A4113-3BA0-497B-93E9-C3C3D9CD4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4B5F4-78D6-424F-ABFA-64F0E9918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C2534-ABA5-427B-9E07-47CE31E07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428C-A645-49B8-8030-0155BB0ADAA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017C3-1180-4133-81D9-0F9DDB4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BD4E2-520C-4453-A7B7-469C5D7F3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AAF47-7478-4C0D-9791-C18B809E2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9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18BA4-C144-4F2E-8CFD-710601B5D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C21526-2928-4E9A-850D-E0EB2EBEA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31105-AB63-443F-B0EB-6F8E4C84C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428C-A645-49B8-8030-0155BB0ADAA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16945-F970-4716-8FBE-C05A586C5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55602-DCA2-4150-A64E-2768ACDC8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AAF47-7478-4C0D-9791-C18B809E2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4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DF882-80C5-40AC-8C22-351C2D7BB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6A3AB-3E23-4580-9338-5C4EDC156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12D2DA-40C2-4F1B-A814-8D06319326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204E82-51C8-4499-A496-DAB10AEA5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428C-A645-49B8-8030-0155BB0ADAA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66B29D-B3DA-4E78-97CF-2FCF71D2F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E32321-283E-4216-8D42-392670340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AAF47-7478-4C0D-9791-C18B809E2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01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40A68-F205-4B0F-989C-534D3692E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FE0F4-0EA9-454D-B507-0BEE40747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F36D7D-EEB6-433D-82A3-98CEFADF9C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EB8E10-E8C7-400E-9728-703AAD54AA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49A88B-2343-4A84-ABF0-505D48599C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3320A9-82A5-442C-8458-B6FC08FC6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428C-A645-49B8-8030-0155BB0ADAA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5316C4-2F0B-4F0D-81E7-DD3D4FC42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7801EC-3374-4E11-A9A2-F20D3505F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AAF47-7478-4C0D-9791-C18B809E2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00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EF8F5-BA97-4731-A669-939418943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15B98C-6D8B-4947-9D34-32E6579D4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428C-A645-49B8-8030-0155BB0ADAA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AD3379-22B3-41C6-A347-3349653A8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8BAE52-AEEB-4A3F-A259-3C8360AB1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AAF47-7478-4C0D-9791-C18B809E2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37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DB105C-AEB3-4021-926F-BC839ABDC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428C-A645-49B8-8030-0155BB0ADAA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250617-61F2-44A2-BBD4-B81CAC286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4AD04A-DD65-4B08-BA3B-55FF001EC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AAF47-7478-4C0D-9791-C18B809E2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36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E6961-F09A-41B7-8813-3E525F5E0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5E710-60BF-43D9-978D-70C14FF85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39B0B4-E19F-4CAE-9209-5DE33A238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B5CF30-F2E6-4640-A7C7-F22B86DD0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428C-A645-49B8-8030-0155BB0ADAA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36D378-3F16-4D5A-9729-376B3F4F3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02CD01-48A9-4B79-B2C5-3B2144774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AAF47-7478-4C0D-9791-C18B809E2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155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E2F0E-DCC7-4260-ADAF-48224F6A4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3D3E5F-878D-4737-80AA-CCED3A27C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D07A3C-D53F-479B-AF36-138E223E5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3CE5A2-C43D-4420-BA1E-B7F0B6AA5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428C-A645-49B8-8030-0155BB0ADAA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46369D-9C15-4073-9F1D-C6232D3C9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A69CC7-7270-4132-8DA5-78FB4B5C0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AAF47-7478-4C0D-9791-C18B809E2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70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D5D829-9D62-407E-8851-6D84C1D03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7541F5-D5C1-43E7-BFA8-7E70215F3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4C6FB-B19E-4DC5-843E-86B7D633BF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9428C-A645-49B8-8030-0155BB0ADAA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71B2E-977F-4C41-BD23-33CB27C654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A94EB-1E6E-4C55-8DAB-E6B12D06D3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AAF47-7478-4C0D-9791-C18B809E2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4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9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0180C-545D-4FFA-876F-468CC6688A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BIKE and HQC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4E595A-CDFE-4BCF-BA78-55AC460E27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 Ray Perlner</a:t>
            </a:r>
          </a:p>
        </p:txBody>
      </p:sp>
    </p:spTree>
    <p:extLst>
      <p:ext uri="{BB962C8B-B14F-4D97-AF65-F5344CB8AC3E}">
        <p14:creationId xmlns:p14="http://schemas.microsoft.com/office/powerpoint/2010/main" val="4003737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7EF25-4C03-4321-840B-ACFB49ED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Quasi-Cyclic structure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8E1852-53FD-443A-B5F9-0B42F74B825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Use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is prime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−1) </m:t>
                    </m:r>
                  </m:oMath>
                </a14:m>
                <a:r>
                  <a:rPr lang="en-US" dirty="0"/>
                  <a:t>times a primitive polynomial mod 2.</a:t>
                </a:r>
              </a:p>
              <a:p>
                <a:r>
                  <a:rPr lang="en-US" dirty="0"/>
                  <a:t>Represent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blocks as polynomials in the ring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Now block multiplication commutes.</a:t>
                </a:r>
              </a:p>
              <a:p>
                <a:pPr lvl="1"/>
                <a:r>
                  <a:rPr lang="en-US" dirty="0"/>
                  <a:t>And blocks only require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bit representation.</a:t>
                </a:r>
              </a:p>
              <a:p>
                <a:pPr lvl="1"/>
                <a:r>
                  <a:rPr lang="en-US" dirty="0"/>
                  <a:t>They look like this: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8E1852-53FD-443A-B5F9-0B42F74B82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8261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5C165-EA91-4A80-8BFE-8658F1F34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BIKE-2 construction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Niederreiter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79C6BE-C33E-4486-8821-F227780AB0C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Public key: </a:t>
                </a:r>
                <a:r>
                  <a:rPr lang="en-US" dirty="0" err="1"/>
                  <a:t>Blockwise</a:t>
                </a:r>
                <a:r>
                  <a:rPr lang="en-US" dirty="0"/>
                  <a:t> cyclic </a:t>
                </a:r>
                <a:r>
                  <a:rPr lang="en-US" i="1" dirty="0"/>
                  <a:t>parity check </a:t>
                </a:r>
                <a:r>
                  <a:rPr lang="en-US" dirty="0"/>
                  <a:t>matrix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;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dirty="0"/>
                  <a:t> is “short” in</a:t>
                </a:r>
              </a:p>
              <a:p>
                <a:pPr lvl="2"/>
                <a:r>
                  <a:rPr lang="en-US" dirty="0"/>
                  <a:t>Hamming metric (BIKE-2)</a:t>
                </a:r>
              </a:p>
              <a:p>
                <a:pPr lvl="2"/>
                <a:r>
                  <a:rPr lang="en-US" dirty="0"/>
                  <a:t>Rank metric (ROLLO-1,2)</a:t>
                </a:r>
              </a:p>
              <a:p>
                <a:r>
                  <a:rPr lang="en-US" dirty="0"/>
                  <a:t>Ciphertext: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short in</a:t>
                </a:r>
              </a:p>
              <a:p>
                <a:pPr lvl="2"/>
                <a:r>
                  <a:rPr lang="en-US" dirty="0"/>
                  <a:t>Hamming metric (BIKE-2)</a:t>
                </a:r>
              </a:p>
              <a:p>
                <a:pPr lvl="2"/>
                <a:r>
                  <a:rPr lang="en-US" dirty="0"/>
                  <a:t>Rank metric (ROLLO-1,2)</a:t>
                </a:r>
              </a:p>
              <a:p>
                <a:r>
                  <a:rPr lang="en-US" dirty="0"/>
                  <a:t>Decoding</a:t>
                </a:r>
              </a:p>
              <a:p>
                <a:pPr lvl="1"/>
                <a:r>
                  <a:rPr lang="en-US" dirty="0"/>
                  <a:t>Private key allows decoding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using</a:t>
                </a:r>
              </a:p>
              <a:p>
                <a:pPr lvl="2"/>
                <a:r>
                  <a:rPr lang="en-US" dirty="0"/>
                  <a:t>Bit flipping algorithm (BIKE-2)</a:t>
                </a:r>
              </a:p>
              <a:p>
                <a:pPr lvl="2"/>
                <a:r>
                  <a:rPr lang="en-US" dirty="0"/>
                  <a:t>Ideal-LRPC decoding algorithm (ROLLO-1,2)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79C6BE-C33E-4486-8821-F227780AB0C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7"/>
                <a:stretch>
                  <a:fillRect l="-928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1976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27E67-5656-4CEF-8E1A-609F1857F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BIKE-1 construction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McEliece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33041F-81BC-4A5D-A989-9E3A670EB4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Equivalent security to BIKE-2</a:t>
                </a:r>
              </a:p>
              <a:p>
                <a:r>
                  <a:rPr lang="en-US" dirty="0"/>
                  <a:t>Doubles PK and CT size for faster key generation</a:t>
                </a:r>
              </a:p>
              <a:p>
                <a:pPr lvl="1"/>
                <a:r>
                  <a:rPr lang="en-US" dirty="0"/>
                  <a:t>No Polynomial Division</a:t>
                </a:r>
              </a:p>
              <a:p>
                <a:endParaRPr lang="en-US" dirty="0"/>
              </a:p>
              <a:p>
                <a:r>
                  <a:rPr lang="en-US" dirty="0"/>
                  <a:t>Public key: </a:t>
                </a:r>
                <a:r>
                  <a:rPr lang="en-US" dirty="0" err="1"/>
                  <a:t>Blockwise</a:t>
                </a:r>
                <a:r>
                  <a:rPr lang="en-US" dirty="0"/>
                  <a:t> cyclic </a:t>
                </a:r>
                <a:r>
                  <a:rPr lang="en-US" i="1" dirty="0"/>
                  <a:t>generator</a:t>
                </a:r>
                <a:r>
                  <a:rPr lang="en-US" dirty="0"/>
                  <a:t> matrix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G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“short” in Hamming metric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 is uniformly chosen binary cyclic matrix (i.e. polynomial)</a:t>
                </a:r>
              </a:p>
              <a:p>
                <a:r>
                  <a:rPr lang="en-US" dirty="0"/>
                  <a:t>Ciphertext: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short in Hamming metric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 is uniformly chosen binary row vector (i.e. polynomial)</a:t>
                </a:r>
              </a:p>
              <a:p>
                <a:r>
                  <a:rPr lang="en-US" dirty="0"/>
                  <a:t>Decoding</a:t>
                </a:r>
              </a:p>
              <a:p>
                <a:pPr lvl="1"/>
                <a:r>
                  <a:rPr lang="en-US" dirty="0"/>
                  <a:t>Private key allows decoding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using</a:t>
                </a:r>
              </a:p>
              <a:p>
                <a:pPr lvl="2"/>
                <a:r>
                  <a:rPr lang="en-US" dirty="0"/>
                  <a:t>Bit flipping algorithm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33041F-81BC-4A5D-A989-9E3A670EB4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522" t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6989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21E70-B471-4452-937A-BEE7E6024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BIKE-3 construction</a:t>
            </a:r>
            <a:br>
              <a:rPr lang="en-US" dirty="0"/>
            </a:br>
            <a:r>
              <a:rPr lang="en-US" dirty="0"/>
              <a:t>(Ouroboros)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3C5FC6-D689-4223-8BC2-CDEE033BBA3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Public key: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h𝑦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i="1" dirty="0">
                    <a:latin typeface="Cambria Math" panose="02040503050406030204" pitchFamily="18" charset="0"/>
                  </a:rPr>
                  <a:t> </a:t>
                </a:r>
                <a:r>
                  <a:rPr lang="en-US" dirty="0">
                    <a:latin typeface="Cambria Math" panose="02040503050406030204" pitchFamily="18" charset="0"/>
                  </a:rPr>
                  <a:t>is random ring element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dirty="0"/>
                  <a:t> is “short” in</a:t>
                </a:r>
              </a:p>
              <a:p>
                <a:pPr lvl="2"/>
                <a:r>
                  <a:rPr lang="en-US" dirty="0"/>
                  <a:t>Hamming metric (BIKE-3)</a:t>
                </a:r>
              </a:p>
              <a:p>
                <a:pPr lvl="2"/>
                <a:r>
                  <a:rPr lang="en-US" dirty="0"/>
                  <a:t>Rank metric (ROLLO-3)</a:t>
                </a:r>
              </a:p>
              <a:p>
                <a:r>
                  <a:rPr lang="en-US" dirty="0"/>
                  <a:t>Ciphertext: </a:t>
                </a:r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“short” in</a:t>
                </a:r>
              </a:p>
              <a:p>
                <a:pPr lvl="2"/>
                <a:r>
                  <a:rPr lang="en-US" dirty="0"/>
                  <a:t>Hamming metric (BIKE-3)</a:t>
                </a:r>
              </a:p>
              <a:p>
                <a:pPr lvl="2"/>
                <a:r>
                  <a:rPr lang="en-US" dirty="0"/>
                  <a:t>Rank metric (ROLLO-3)</a:t>
                </a:r>
              </a:p>
              <a:p>
                <a:r>
                  <a:rPr lang="en-US" dirty="0"/>
                  <a:t>Decoding:</a:t>
                </a:r>
              </a:p>
              <a:p>
                <a:pPr lvl="1"/>
                <a:r>
                  <a:rPr lang="en-US" dirty="0"/>
                  <a:t>Private key allows recovery/decoding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using</a:t>
                </a:r>
              </a:p>
              <a:p>
                <a:pPr lvl="2"/>
                <a:r>
                  <a:rPr lang="en-US" dirty="0"/>
                  <a:t>(Extended) bit flipping algorithm (BIKE-3)</a:t>
                </a:r>
              </a:p>
              <a:p>
                <a:pPr lvl="2"/>
                <a:r>
                  <a:rPr lang="en-US" dirty="0"/>
                  <a:t>Ideal-LRPC decoding algorithm (ROLLO-3)</a:t>
                </a:r>
              </a:p>
              <a:p>
                <a:pPr lvl="2"/>
                <a:endParaRPr lang="en-US" dirty="0"/>
              </a:p>
              <a:p>
                <a:pPr lvl="2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3C5FC6-D689-4223-8BC2-CDEE033BBA3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9"/>
                <a:stretch>
                  <a:fillRect l="-522" t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0750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8B1AA-475C-4899-8D5C-4271EC0EF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HQC Construction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144FE1-032E-49F7-BAE8-A5ABB99E97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r>
                  <a:rPr lang="en-US" dirty="0"/>
                  <a:t>Public key: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h𝑦</m:t>
                    </m:r>
                  </m:oMath>
                </a14:m>
                <a:r>
                  <a:rPr lang="en-US" dirty="0"/>
                  <a:t>, public error correcting code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i="1" dirty="0">
                    <a:latin typeface="Cambria Math" panose="02040503050406030204" pitchFamily="18" charset="0"/>
                  </a:rPr>
                  <a:t> </a:t>
                </a:r>
                <a:r>
                  <a:rPr lang="en-US" dirty="0">
                    <a:latin typeface="Cambria Math" panose="02040503050406030204" pitchFamily="18" charset="0"/>
                  </a:rPr>
                  <a:t>is random ring element</a:t>
                </a:r>
                <a:endParaRPr lang="en-US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dirty="0"/>
                  <a:t> is “short” 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can decode “short” errors in</a:t>
                </a:r>
              </a:p>
              <a:p>
                <a:pPr lvl="2"/>
                <a:r>
                  <a:rPr lang="en-US" dirty="0"/>
                  <a:t>Hamming metric (HQC)</a:t>
                </a:r>
              </a:p>
              <a:p>
                <a:pPr lvl="2"/>
                <a:r>
                  <a:rPr lang="en-US" dirty="0"/>
                  <a:t>Rank metric (RQC)</a:t>
                </a:r>
              </a:p>
              <a:p>
                <a:pPr lvl="2"/>
                <a:r>
                  <a:rPr lang="en-US" dirty="0"/>
                  <a:t>Euclidean metric (Ring LWE)</a:t>
                </a:r>
              </a:p>
              <a:p>
                <a:r>
                  <a:rPr lang="en-US" dirty="0"/>
                  <a:t>Ciphertext: </a:t>
                </a:r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“short” in</a:t>
                </a:r>
              </a:p>
              <a:p>
                <a:pPr lvl="2"/>
                <a:r>
                  <a:rPr lang="en-US" dirty="0"/>
                  <a:t>Hamming metric (HQC)</a:t>
                </a:r>
              </a:p>
              <a:p>
                <a:pPr lvl="2"/>
                <a:r>
                  <a:rPr lang="en-US" dirty="0"/>
                  <a:t>Rank metric (RQC)</a:t>
                </a:r>
              </a:p>
              <a:p>
                <a:pPr lvl="2"/>
                <a:r>
                  <a:rPr lang="en-US" dirty="0"/>
                  <a:t>Euclidean metric (Ring LWE)</a:t>
                </a:r>
              </a:p>
              <a:p>
                <a:r>
                  <a:rPr lang="en-US" dirty="0"/>
                  <a:t>Decoding</a:t>
                </a:r>
              </a:p>
              <a:p>
                <a:pPr lvl="1"/>
                <a:r>
                  <a:rPr lang="en-US" dirty="0"/>
                  <a:t>Private key allows Alice to recover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v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𝑦𝑢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𝑚𝐺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 which can be decoded using:</a:t>
                </a:r>
              </a:p>
              <a:p>
                <a:pPr lvl="2"/>
                <a:r>
                  <a:rPr lang="en-US" dirty="0"/>
                  <a:t>BCH tensor repetition code (HQC)</a:t>
                </a:r>
              </a:p>
              <a:p>
                <a:pPr lvl="2"/>
                <a:r>
                  <a:rPr lang="en-US" dirty="0" err="1"/>
                  <a:t>Gabidulin</a:t>
                </a:r>
                <a:r>
                  <a:rPr lang="en-US" dirty="0"/>
                  <a:t> Code (RQC)</a:t>
                </a:r>
              </a:p>
              <a:p>
                <a:pPr lvl="2"/>
                <a:r>
                  <a:rPr lang="en-US" dirty="0"/>
                  <a:t>Various (Ring LWE variants)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144FE1-032E-49F7-BAE8-A5ABB99E97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6"/>
                <a:stretch>
                  <a:fillRect l="-406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1518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F01E9-875A-45A8-BB53-BB2742F48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 CCA conversion</a:t>
            </a:r>
            <a:br>
              <a:rPr lang="en-US" dirty="0"/>
            </a:br>
            <a:r>
              <a:rPr lang="en-US" dirty="0"/>
              <a:t>(Uses implicit rejection)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513E8-A441-42E5-9223-251796B82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CPA: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CCA: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141000-2D2B-4AAE-9A41-A6535DAD6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601" y="1825625"/>
            <a:ext cx="6491476" cy="2142834"/>
          </a:xfrm>
          <a:prstGeom prst="rect">
            <a:avLst/>
          </a:prstGeom>
        </p:spPr>
      </p:pic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8E2C6B26-C885-41F7-BEE7-336B885FC8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6776" y="4001294"/>
            <a:ext cx="6531301" cy="219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070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2E7B1-D675-42F3-83D9-FD410812F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assumptions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C8A279D-BC9E-4AE0-8B9C-B51F6FE39B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Main assumption: Syndrome decoding:</a:t>
                </a:r>
              </a:p>
              <a:p>
                <a:pPr marL="457200" lvl="1" indent="0">
                  <a:buNone/>
                </a:pPr>
                <a:r>
                  <a:rPr lang="en-US" dirty="0"/>
                  <a:t>Given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)×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matrix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and dimension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syndrome vector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:</a:t>
                </a:r>
              </a:p>
              <a:p>
                <a:pPr marL="457200" lvl="1" indent="0">
                  <a:buNone/>
                </a:pPr>
                <a:r>
                  <a:rPr lang="en-US" dirty="0"/>
                  <a:t>Find Hamming weight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 vector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dirty="0"/>
                  <a:t> such that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𝐻𝑒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Modification 1 (QCSD assumption):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consists of 2 or 3 cyclic blocks</a:t>
                </a:r>
              </a:p>
              <a:p>
                <a:pPr lvl="1"/>
                <a:r>
                  <a:rPr lang="en-US" dirty="0"/>
                  <a:t>Used in security proofs for all of BIKE, HQC</a:t>
                </a:r>
              </a:p>
              <a:p>
                <a:pPr lvl="1"/>
                <a:r>
                  <a:rPr lang="en-US" dirty="0"/>
                  <a:t>Leads to concrete attack if false</a:t>
                </a:r>
              </a:p>
              <a:p>
                <a:r>
                  <a:rPr lang="en-US" dirty="0"/>
                  <a:t>Modification 2(Decisional version): Only need to determine 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dirty="0"/>
                  <a:t> exists</a:t>
                </a:r>
              </a:p>
              <a:p>
                <a:pPr lvl="1"/>
                <a:r>
                  <a:rPr lang="en-US" dirty="0"/>
                  <a:t>Used in security proofs for all of BIKE, HQC</a:t>
                </a:r>
              </a:p>
              <a:p>
                <a:pPr lvl="1"/>
                <a:r>
                  <a:rPr lang="en-US" dirty="0"/>
                  <a:t>Could be false without leading to a concrete attack</a:t>
                </a:r>
              </a:p>
              <a:p>
                <a:r>
                  <a:rPr lang="en-US" dirty="0"/>
                  <a:t>Modification 3(QCCF or Homogeneous QCSD): solve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Additional security assumption for BIKE-1,2</a:t>
                </a:r>
              </a:p>
              <a:p>
                <a:pPr lvl="1"/>
                <a:r>
                  <a:rPr lang="en-US" dirty="0"/>
                  <a:t>Non-decisional version is equivalent to key recovery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C8A279D-BC9E-4AE0-8B9C-B51F6FE39B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812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8488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9EA16-FCE4-4763-99D8-4B418B817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sizes (bits) and DFR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440742AE-D98B-483D-BE79-80763ABF031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56736811"/>
                  </p:ext>
                </p:extLst>
              </p:nvPr>
            </p:nvGraphicFramePr>
            <p:xfrm>
              <a:off x="838200" y="1825625"/>
              <a:ext cx="10515604" cy="45953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11928">
                      <a:extLst>
                        <a:ext uri="{9D8B030D-6E8A-4147-A177-3AD203B41FA5}">
                          <a16:colId xmlns:a16="http://schemas.microsoft.com/office/drawing/2014/main" val="4199347927"/>
                        </a:ext>
                      </a:extLst>
                    </a:gridCol>
                    <a:gridCol w="955964">
                      <a:extLst>
                        <a:ext uri="{9D8B030D-6E8A-4147-A177-3AD203B41FA5}">
                          <a16:colId xmlns:a16="http://schemas.microsoft.com/office/drawing/2014/main" val="3181881170"/>
                        </a:ext>
                      </a:extLst>
                    </a:gridCol>
                    <a:gridCol w="955964">
                      <a:extLst>
                        <a:ext uri="{9D8B030D-6E8A-4147-A177-3AD203B41FA5}">
                          <a16:colId xmlns:a16="http://schemas.microsoft.com/office/drawing/2014/main" val="1069028125"/>
                        </a:ext>
                      </a:extLst>
                    </a:gridCol>
                    <a:gridCol w="955964">
                      <a:extLst>
                        <a:ext uri="{9D8B030D-6E8A-4147-A177-3AD203B41FA5}">
                          <a16:colId xmlns:a16="http://schemas.microsoft.com/office/drawing/2014/main" val="587294329"/>
                        </a:ext>
                      </a:extLst>
                    </a:gridCol>
                    <a:gridCol w="955964">
                      <a:extLst>
                        <a:ext uri="{9D8B030D-6E8A-4147-A177-3AD203B41FA5}">
                          <a16:colId xmlns:a16="http://schemas.microsoft.com/office/drawing/2014/main" val="2609671455"/>
                        </a:ext>
                      </a:extLst>
                    </a:gridCol>
                    <a:gridCol w="955964">
                      <a:extLst>
                        <a:ext uri="{9D8B030D-6E8A-4147-A177-3AD203B41FA5}">
                          <a16:colId xmlns:a16="http://schemas.microsoft.com/office/drawing/2014/main" val="2483885182"/>
                        </a:ext>
                      </a:extLst>
                    </a:gridCol>
                    <a:gridCol w="955964">
                      <a:extLst>
                        <a:ext uri="{9D8B030D-6E8A-4147-A177-3AD203B41FA5}">
                          <a16:colId xmlns:a16="http://schemas.microsoft.com/office/drawing/2014/main" val="2751976981"/>
                        </a:ext>
                      </a:extLst>
                    </a:gridCol>
                    <a:gridCol w="955964">
                      <a:extLst>
                        <a:ext uri="{9D8B030D-6E8A-4147-A177-3AD203B41FA5}">
                          <a16:colId xmlns:a16="http://schemas.microsoft.com/office/drawing/2014/main" val="2915846158"/>
                        </a:ext>
                      </a:extLst>
                    </a:gridCol>
                    <a:gridCol w="955964">
                      <a:extLst>
                        <a:ext uri="{9D8B030D-6E8A-4147-A177-3AD203B41FA5}">
                          <a16:colId xmlns:a16="http://schemas.microsoft.com/office/drawing/2014/main" val="1642198501"/>
                        </a:ext>
                      </a:extLst>
                    </a:gridCol>
                    <a:gridCol w="955964">
                      <a:extLst>
                        <a:ext uri="{9D8B030D-6E8A-4147-A177-3AD203B41FA5}">
                          <a16:colId xmlns:a16="http://schemas.microsoft.com/office/drawing/2014/main" val="3064594357"/>
                        </a:ext>
                      </a:extLst>
                    </a:gridCol>
                  </a:tblGrid>
                  <a:tr h="185420">
                    <a:tc rowSpan="2">
                      <a:txBody>
                        <a:bodyPr/>
                        <a:lstStyle/>
                        <a:p>
                          <a:r>
                            <a:rPr lang="en-US" dirty="0"/>
                            <a:t>Algorithm</a:t>
                          </a:r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r>
                            <a:rPr lang="en-US" dirty="0"/>
                            <a:t>Category 1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r>
                            <a:rPr lang="en-US" dirty="0"/>
                            <a:t>Category 3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r>
                            <a:rPr lang="en-US" dirty="0"/>
                            <a:t>Category 5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70822109"/>
                      </a:ext>
                    </a:extLst>
                  </a:tr>
                  <a:tr h="18542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bg1"/>
                              </a:solidFill>
                            </a:rPr>
                            <a:t>PK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bg1"/>
                              </a:solidFill>
                            </a:rPr>
                            <a:t>CT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bg1"/>
                              </a:solidFill>
                            </a:rPr>
                            <a:t>DFR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bg1"/>
                              </a:solidFill>
                            </a:rPr>
                            <a:t>PK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bg1"/>
                              </a:solidFill>
                            </a:rPr>
                            <a:t>CT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bg1"/>
                              </a:solidFill>
                            </a:rPr>
                            <a:t>DFR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bg1"/>
                              </a:solidFill>
                            </a:rPr>
                            <a:t>PK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bg1"/>
                              </a:solidFill>
                            </a:rPr>
                            <a:t>CT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bg1"/>
                              </a:solidFill>
                            </a:rPr>
                            <a:t>DFR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835501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BIKE-1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20 326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20 326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39 706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39 706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65 498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65 498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589128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BIKE-1-CCA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23 558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23 558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−128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49 642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49 642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−192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81 194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81 194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−256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109561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BIKE-2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10 163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10 163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19 853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19 853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32 749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32 749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420076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BIKE-2-CCA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11 779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11 779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−128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24 821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24 821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−192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40 597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40 597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−256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65044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BIKE-3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22 054</a:t>
                          </a:r>
                        </a:p>
                        <a:p>
                          <a:r>
                            <a:rPr lang="en-US" dirty="0"/>
                            <a:t>11 347?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22 054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43 366</a:t>
                          </a:r>
                        </a:p>
                        <a:p>
                          <a:r>
                            <a:rPr lang="en-US" dirty="0"/>
                            <a:t>22 003?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43 366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72 262</a:t>
                          </a:r>
                        </a:p>
                        <a:p>
                          <a:r>
                            <a:rPr lang="en-US" dirty="0"/>
                            <a:t>36 451?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72 262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408118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BIKE-3-CCA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24 538</a:t>
                          </a:r>
                        </a:p>
                        <a:p>
                          <a:r>
                            <a:rPr lang="en-US" dirty="0"/>
                            <a:t>12 589?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24 538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−128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54 086</a:t>
                          </a:r>
                        </a:p>
                        <a:p>
                          <a:r>
                            <a:rPr lang="en-US" dirty="0"/>
                            <a:t>27 363?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54 086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−192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89 734</a:t>
                          </a:r>
                        </a:p>
                        <a:p>
                          <a:r>
                            <a:rPr lang="en-US" dirty="0"/>
                            <a:t>45 187?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89 734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−256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638992"/>
                      </a:ext>
                    </a:extLst>
                  </a:tr>
                  <a:tr h="12361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HQC-1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25 000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49 872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−128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43 992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87 848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−128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63 912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127 680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−128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17325777"/>
                      </a:ext>
                    </a:extLst>
                  </a:tr>
                  <a:tr h="242147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HQC-2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47 072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93 992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−192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68 024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135 872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−192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8074738"/>
                      </a:ext>
                    </a:extLst>
                  </a:tr>
                  <a:tr h="12361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HQC-3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71 176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142 216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−256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464134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440742AE-D98B-483D-BE79-80763ABF031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56736811"/>
                  </p:ext>
                </p:extLst>
              </p:nvPr>
            </p:nvGraphicFramePr>
            <p:xfrm>
              <a:off x="838200" y="1825625"/>
              <a:ext cx="10515604" cy="45953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11928">
                      <a:extLst>
                        <a:ext uri="{9D8B030D-6E8A-4147-A177-3AD203B41FA5}">
                          <a16:colId xmlns:a16="http://schemas.microsoft.com/office/drawing/2014/main" val="4199347927"/>
                        </a:ext>
                      </a:extLst>
                    </a:gridCol>
                    <a:gridCol w="955964">
                      <a:extLst>
                        <a:ext uri="{9D8B030D-6E8A-4147-A177-3AD203B41FA5}">
                          <a16:colId xmlns:a16="http://schemas.microsoft.com/office/drawing/2014/main" val="3181881170"/>
                        </a:ext>
                      </a:extLst>
                    </a:gridCol>
                    <a:gridCol w="955964">
                      <a:extLst>
                        <a:ext uri="{9D8B030D-6E8A-4147-A177-3AD203B41FA5}">
                          <a16:colId xmlns:a16="http://schemas.microsoft.com/office/drawing/2014/main" val="1069028125"/>
                        </a:ext>
                      </a:extLst>
                    </a:gridCol>
                    <a:gridCol w="955964">
                      <a:extLst>
                        <a:ext uri="{9D8B030D-6E8A-4147-A177-3AD203B41FA5}">
                          <a16:colId xmlns:a16="http://schemas.microsoft.com/office/drawing/2014/main" val="587294329"/>
                        </a:ext>
                      </a:extLst>
                    </a:gridCol>
                    <a:gridCol w="955964">
                      <a:extLst>
                        <a:ext uri="{9D8B030D-6E8A-4147-A177-3AD203B41FA5}">
                          <a16:colId xmlns:a16="http://schemas.microsoft.com/office/drawing/2014/main" val="2609671455"/>
                        </a:ext>
                      </a:extLst>
                    </a:gridCol>
                    <a:gridCol w="955964">
                      <a:extLst>
                        <a:ext uri="{9D8B030D-6E8A-4147-A177-3AD203B41FA5}">
                          <a16:colId xmlns:a16="http://schemas.microsoft.com/office/drawing/2014/main" val="2483885182"/>
                        </a:ext>
                      </a:extLst>
                    </a:gridCol>
                    <a:gridCol w="955964">
                      <a:extLst>
                        <a:ext uri="{9D8B030D-6E8A-4147-A177-3AD203B41FA5}">
                          <a16:colId xmlns:a16="http://schemas.microsoft.com/office/drawing/2014/main" val="2751976981"/>
                        </a:ext>
                      </a:extLst>
                    </a:gridCol>
                    <a:gridCol w="955964">
                      <a:extLst>
                        <a:ext uri="{9D8B030D-6E8A-4147-A177-3AD203B41FA5}">
                          <a16:colId xmlns:a16="http://schemas.microsoft.com/office/drawing/2014/main" val="2915846158"/>
                        </a:ext>
                      </a:extLst>
                    </a:gridCol>
                    <a:gridCol w="955964">
                      <a:extLst>
                        <a:ext uri="{9D8B030D-6E8A-4147-A177-3AD203B41FA5}">
                          <a16:colId xmlns:a16="http://schemas.microsoft.com/office/drawing/2014/main" val="1642198501"/>
                        </a:ext>
                      </a:extLst>
                    </a:gridCol>
                    <a:gridCol w="955964">
                      <a:extLst>
                        <a:ext uri="{9D8B030D-6E8A-4147-A177-3AD203B41FA5}">
                          <a16:colId xmlns:a16="http://schemas.microsoft.com/office/drawing/2014/main" val="3064594357"/>
                        </a:ext>
                      </a:extLst>
                    </a:gridCol>
                  </a:tblGrid>
                  <a:tr h="365760">
                    <a:tc rowSpan="2">
                      <a:txBody>
                        <a:bodyPr/>
                        <a:lstStyle/>
                        <a:p>
                          <a:r>
                            <a:rPr lang="en-US" dirty="0"/>
                            <a:t>Algorithm</a:t>
                          </a:r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r>
                            <a:rPr lang="en-US" dirty="0"/>
                            <a:t>Category 1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r>
                            <a:rPr lang="en-US" dirty="0"/>
                            <a:t>Category 3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r>
                            <a:rPr lang="en-US" dirty="0"/>
                            <a:t>Category 5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70822109"/>
                      </a:ext>
                    </a:extLst>
                  </a:tr>
                  <a:tr h="36576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bg1"/>
                              </a:solidFill>
                            </a:rPr>
                            <a:t>PK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bg1"/>
                              </a:solidFill>
                            </a:rPr>
                            <a:t>CT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bg1"/>
                              </a:solidFill>
                            </a:rPr>
                            <a:t>DFR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bg1"/>
                              </a:solidFill>
                            </a:rPr>
                            <a:t>PK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bg1"/>
                              </a:solidFill>
                            </a:rPr>
                            <a:t>CT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bg1"/>
                              </a:solidFill>
                            </a:rPr>
                            <a:t>DFR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bg1"/>
                              </a:solidFill>
                            </a:rPr>
                            <a:t>PK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bg1"/>
                              </a:solidFill>
                            </a:rPr>
                            <a:t>CT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bg1"/>
                              </a:solidFill>
                            </a:rPr>
                            <a:t>DFR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835501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BIKE-1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20 326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20 326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00637" t="-204918" r="-601911" b="-9655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39 706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39 706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00000" t="-204918" r="-302548" b="-9655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65 498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65 498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0000" t="-204918" r="-2548" b="-9655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89128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BIKE-1-CCA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23 558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23 558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00637" t="-304918" r="-601911" b="-8655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49 642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49 642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00000" t="-304918" r="-302548" b="-8655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81 194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81 194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0000" t="-304918" r="-2548" b="-8655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109561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BIKE-2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10 163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10 163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00637" t="-404918" r="-601911" b="-7655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19 853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19 853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00000" t="-404918" r="-302548" b="-7655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32 749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32 749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0000" t="-404918" r="-2548" b="-7655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420076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BIKE-2-CCA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11 779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11 779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00637" t="-504918" r="-601911" b="-6655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24 821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24 821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00000" t="-504918" r="-302548" b="-6655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40 597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40 597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0000" t="-504918" r="-2548" b="-6655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6504468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BIKE-3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22 054</a:t>
                          </a:r>
                        </a:p>
                        <a:p>
                          <a:r>
                            <a:rPr lang="en-US" dirty="0"/>
                            <a:t>11 347?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22 054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00637" t="-351429" r="-601911" b="-28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43 366</a:t>
                          </a:r>
                        </a:p>
                        <a:p>
                          <a:r>
                            <a:rPr lang="en-US" dirty="0"/>
                            <a:t>22 003?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43 366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00000" t="-351429" r="-302548" b="-28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72 262</a:t>
                          </a:r>
                        </a:p>
                        <a:p>
                          <a:r>
                            <a:rPr lang="en-US" dirty="0"/>
                            <a:t>36 451?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72 262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0000" t="-351429" r="-2548" b="-28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54081184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BIKE-3-CCA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24 538</a:t>
                          </a:r>
                        </a:p>
                        <a:p>
                          <a:r>
                            <a:rPr lang="en-US" dirty="0"/>
                            <a:t>12 589?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24 538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00637" t="-451429" r="-601911" b="-18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54 086</a:t>
                          </a:r>
                        </a:p>
                        <a:p>
                          <a:r>
                            <a:rPr lang="en-US" dirty="0"/>
                            <a:t>27 363?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54 086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00000" t="-451429" r="-302548" b="-18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89 734</a:t>
                          </a:r>
                        </a:p>
                        <a:p>
                          <a:r>
                            <a:rPr lang="en-US" dirty="0"/>
                            <a:t>45 187?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89 734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0000" t="-451429" r="-2548" b="-18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463899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HQC-1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25 000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49 872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00637" t="-965000" r="-601911" b="-2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43 992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87 848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00000" t="-965000" r="-302548" b="-2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63 912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127 680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0000" t="-965000" r="-2548" b="-22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1732577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HQC-2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47 072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93 992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00000" t="-1065000" r="-302548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68 024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135 872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0000" t="-1065000" r="-2548" b="-12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8074738"/>
                      </a:ext>
                    </a:extLst>
                  </a:tr>
                  <a:tr h="368808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HQC-3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–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71 176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142 216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0000" t="-1145902" r="-2548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4641347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19298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C1AF1-56B5-465C-81B8-732AA7EB3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2F1CC-23CD-4F8A-8A7F-D3CE4D33B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3331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C9546-57DC-49AF-BCCD-9279E7245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CA23A-1616-42BE-8CF4-46F4DC1E8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08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C0B2A-9B25-43E9-AB6C-0D7F9C0FA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 and HQC teams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23793-D958-4DAA-AB61-5837416FD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BIKE1, HQC1, HQC2 – Primary (1) and secondary (2) contacts for BIKE, HQC</a:t>
            </a:r>
          </a:p>
          <a:p>
            <a:r>
              <a:rPr lang="en-US" dirty="0"/>
              <a:t>New Submitter (Valentin </a:t>
            </a:r>
            <a:r>
              <a:rPr lang="en-US" dirty="0" err="1"/>
              <a:t>Vasseur</a:t>
            </a:r>
            <a:r>
              <a:rPr lang="en-US" dirty="0"/>
              <a:t>) for BIKE – Probably added for BIKE-CCA decoder</a:t>
            </a:r>
          </a:p>
          <a:p>
            <a:r>
              <a:rPr lang="en-US" dirty="0"/>
              <a:t>New Developer (</a:t>
            </a:r>
            <a:r>
              <a:rPr lang="en-US" dirty="0" err="1"/>
              <a:t>Jurjen</a:t>
            </a:r>
            <a:r>
              <a:rPr lang="en-US" dirty="0"/>
              <a:t> BOS) for HQC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95A8C40-49F0-4C63-9B7A-E2079607B6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5703479"/>
              </p:ext>
            </p:extLst>
          </p:nvPr>
        </p:nvGraphicFramePr>
        <p:xfrm>
          <a:off x="838200" y="1825625"/>
          <a:ext cx="1051560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41857911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158647758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6437304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Both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BIKE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HQC 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577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Nicolas Aragon</a:t>
                      </a:r>
                    </a:p>
                    <a:p>
                      <a:r>
                        <a:rPr lang="en-US" dirty="0"/>
                        <a:t>Slim </a:t>
                      </a:r>
                      <a:r>
                        <a:rPr lang="en-US" dirty="0" err="1"/>
                        <a:t>Bettaieb</a:t>
                      </a:r>
                      <a:endParaRPr lang="en-US" dirty="0"/>
                    </a:p>
                    <a:p>
                      <a:r>
                        <a:rPr lang="en-US" dirty="0" err="1"/>
                        <a:t>Lo</a:t>
                      </a:r>
                      <a:r>
                        <a:rPr lang="en-US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ïc</a:t>
                      </a:r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Bidoux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Olivier </a:t>
                      </a:r>
                      <a:r>
                        <a:rPr lang="en-US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Blazy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Jean Christophe </a:t>
                      </a:r>
                      <a:r>
                        <a:rPr lang="en-US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Deneuville</a:t>
                      </a:r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(HQC 2)</a:t>
                      </a:r>
                    </a:p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Philippe Gaborit (HQC 1)</a:t>
                      </a:r>
                    </a:p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Edoardo Persichetti</a:t>
                      </a:r>
                    </a:p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Gilles </a:t>
                      </a:r>
                      <a:r>
                        <a:rPr lang="en-US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Zémor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Paolo Barreto</a:t>
                      </a:r>
                    </a:p>
                    <a:p>
                      <a:r>
                        <a:rPr lang="en-US" dirty="0"/>
                        <a:t>Rafael </a:t>
                      </a:r>
                      <a:r>
                        <a:rPr lang="en-US" dirty="0" err="1"/>
                        <a:t>Misoczki</a:t>
                      </a:r>
                      <a:r>
                        <a:rPr lang="en-US" dirty="0"/>
                        <a:t> (BIKE 1)</a:t>
                      </a:r>
                    </a:p>
                    <a:p>
                      <a:r>
                        <a:rPr lang="en-US" dirty="0"/>
                        <a:t>Nicolas </a:t>
                      </a:r>
                      <a:r>
                        <a:rPr lang="en-US" dirty="0" err="1"/>
                        <a:t>Sendrier</a:t>
                      </a:r>
                      <a:endParaRPr lang="en-US" dirty="0"/>
                    </a:p>
                    <a:p>
                      <a:r>
                        <a:rPr lang="en-US" dirty="0"/>
                        <a:t>Jean Pierre Tillich</a:t>
                      </a:r>
                    </a:p>
                    <a:p>
                      <a:r>
                        <a:rPr lang="en-US" dirty="0"/>
                        <a:t>Valentin </a:t>
                      </a:r>
                      <a:r>
                        <a:rPr lang="en-US" dirty="0" err="1"/>
                        <a:t>Vasseur</a:t>
                      </a:r>
                      <a:r>
                        <a:rPr lang="en-US" dirty="0"/>
                        <a:t> (New for Round 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Carlos Aguilar Melchor</a:t>
                      </a:r>
                    </a:p>
                    <a:p>
                      <a:r>
                        <a:rPr lang="en-US" dirty="0" err="1"/>
                        <a:t>Jurjen</a:t>
                      </a:r>
                      <a:r>
                        <a:rPr lang="en-US" dirty="0"/>
                        <a:t> Bos (Developer, Round 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175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5255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AE89B-9FA6-4316-A829-845455B65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3FF87-EF6C-4E69-A2F2-81841D3E7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BIKE and HQC have a lot in common:</a:t>
            </a:r>
          </a:p>
          <a:p>
            <a:pPr lvl="1"/>
            <a:r>
              <a:rPr lang="en-US" dirty="0"/>
              <a:t>NTRU-like and Ring-LWE-like constructions based on shortness in the </a:t>
            </a:r>
            <a:r>
              <a:rPr lang="en-US" b="1" dirty="0"/>
              <a:t>Hamming Metric</a:t>
            </a:r>
          </a:p>
          <a:p>
            <a:pPr lvl="1"/>
            <a:r>
              <a:rPr lang="en-US" dirty="0"/>
              <a:t>Information set decoding is the primary means of Cryptanalysis</a:t>
            </a:r>
          </a:p>
          <a:p>
            <a:pPr lvl="1"/>
            <a:r>
              <a:rPr lang="en-US" dirty="0"/>
              <a:t>All matrices use </a:t>
            </a:r>
            <a:r>
              <a:rPr lang="en-US" dirty="0" err="1"/>
              <a:t>quasicyclic</a:t>
            </a:r>
            <a:r>
              <a:rPr lang="en-US" dirty="0"/>
              <a:t> structure</a:t>
            </a:r>
          </a:p>
          <a:p>
            <a:r>
              <a:rPr lang="en-US" dirty="0"/>
              <a:t>Differences</a:t>
            </a:r>
          </a:p>
          <a:p>
            <a:pPr lvl="1"/>
            <a:r>
              <a:rPr lang="en-US" dirty="0"/>
              <a:t>HQC decodes using a public error correcting code (BCH </a:t>
            </a:r>
            <a:r>
              <a:rPr lang="en-US" dirty="0">
                <a:sym typeface="Symbol" panose="05050102010706020507" pitchFamily="18" charset="2"/>
              </a:rPr>
              <a:t> Repetition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Only includes a single Ring-LWE-like construction</a:t>
            </a:r>
          </a:p>
          <a:p>
            <a:pPr lvl="1"/>
            <a:r>
              <a:rPr lang="en-US" dirty="0"/>
              <a:t>BIKE uses a bit-flipping decoder for a hidden QC-MDPC code</a:t>
            </a:r>
          </a:p>
          <a:p>
            <a:pPr lvl="2"/>
            <a:r>
              <a:rPr lang="en-US" dirty="0"/>
              <a:t>Packages 2 NTRU-like variants (BIKE 1,2) and a Ring-LWE-like variant (BIKE3)</a:t>
            </a:r>
          </a:p>
          <a:p>
            <a:pPr lvl="1"/>
            <a:r>
              <a:rPr lang="en-US" dirty="0"/>
              <a:t>In Round 1, BIKE had a higher DFR than HQC and targeted IND-CPA security</a:t>
            </a:r>
          </a:p>
          <a:p>
            <a:pPr lvl="2"/>
            <a:r>
              <a:rPr lang="en-US" dirty="0"/>
              <a:t>Round 2 BIKE retains IND-CPA version, but </a:t>
            </a:r>
            <a:r>
              <a:rPr lang="en-US"/>
              <a:t>adds IND-CCA </a:t>
            </a:r>
            <a:r>
              <a:rPr lang="en-US" dirty="0"/>
              <a:t>version using a more complicated decoder</a:t>
            </a:r>
          </a:p>
        </p:txBody>
      </p:sp>
    </p:spTree>
    <p:extLst>
      <p:ext uri="{BB962C8B-B14F-4D97-AF65-F5344CB8AC3E}">
        <p14:creationId xmlns:p14="http://schemas.microsoft.com/office/powerpoint/2010/main" val="2325518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3FDBA-0174-4AE3-84DE-CD713F4D6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 and HQC in context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86F24CB-1BC6-48C3-8764-FE188C098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611858"/>
              </p:ext>
            </p:extLst>
          </p:nvPr>
        </p:nvGraphicFramePr>
        <p:xfrm>
          <a:off x="838200" y="1825625"/>
          <a:ext cx="10515600" cy="279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22654635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89010566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65100202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832081140"/>
                    </a:ext>
                  </a:extLst>
                </a:gridCol>
              </a:tblGrid>
              <a:tr h="50292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 Decoder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 Decoder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543992"/>
                  </a:ext>
                </a:extLst>
              </a:tr>
              <a:tr h="5029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NTRU-like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Ring-LWE-like</a:t>
                      </a:r>
                    </a:p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(Ouroboros)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Ring-LWE-like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228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Hamming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BIKE-1,2</a:t>
                      </a:r>
                    </a:p>
                    <a:p>
                      <a:r>
                        <a:rPr lang="en-US" dirty="0" err="1"/>
                        <a:t>LEDAcrypt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BIKE-3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HQC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170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Rank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ROLLO-1,2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ROLLO-3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RQC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481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Euclidean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NTRU</a:t>
                      </a:r>
                    </a:p>
                    <a:p>
                      <a:r>
                        <a:rPr lang="en-US" dirty="0"/>
                        <a:t>NTRU Prime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LAC</a:t>
                      </a:r>
                    </a:p>
                    <a:p>
                      <a:r>
                        <a:rPr lang="en-US" dirty="0" err="1"/>
                        <a:t>NewHope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087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534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82B0B5-827F-412B-A713-721CEB3F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Coding Theory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865ABFF-E407-4B7C-8E47-9B1CF525ACDD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Generator matrix (Systematic form) </a:t>
                </a:r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altLang="en-US" sz="2000" i="1" dirty="0"/>
              </a:p>
              <a:p>
                <a:pPr algn="ctr">
                  <a:lnSpc>
                    <a:spcPct val="8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 = [</m:t>
                      </m:r>
                      <m:r>
                        <a:rPr lang="en-US" altLang="en-US" sz="2400" i="1" dirty="0" err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altLang="en-US" sz="2400" i="1" baseline="-25000" dirty="0" err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altLang="en-US" sz="2400" dirty="0">
                  <a:latin typeface="Times New Roman" panose="02020603050405020304" pitchFamily="18" charset="0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Parity Check matrix (Systematic form) </a:t>
                </a:r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2000" i="1" dirty="0"/>
              </a:p>
              <a:p>
                <a:pPr lvl="1">
                  <a:lnSpc>
                    <a:spcPct val="80000"/>
                  </a:lnSpc>
                </a:pPr>
                <a:endParaRPr lang="en-US" altLang="en-US" sz="2000" i="1" dirty="0"/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 = </m:t>
                      </m:r>
                      <m:d>
                        <m:dPr>
                          <m:begChr m:val="["/>
                          <m:endChr m:val="|"/>
                          <m:ctrlPr>
                            <a:rPr lang="en-US" altLang="en-US" sz="24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en-US" sz="24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400" b="0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en-US" sz="2400" b="0" i="1" dirty="0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n-US" altLang="en-US" sz="2400" b="0" i="1" dirty="0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e>
                      </m:d>
                      <m:r>
                        <a:rPr lang="en-US" altLang="en-US" sz="24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] </m:t>
                      </m:r>
                    </m:oMath>
                  </m:oMathPara>
                </a14:m>
                <a:endParaRPr lang="en-US" altLang="en-US" sz="2400" dirty="0"/>
              </a:p>
              <a:p>
                <a:pPr>
                  <a:lnSpc>
                    <a:spcPct val="80000"/>
                  </a:lnSpc>
                </a:pPr>
                <a:r>
                  <a:rPr lang="en-US" altLang="en-US" sz="2600" dirty="0">
                    <a:solidFill>
                      <a:srgbClr val="FF0000"/>
                    </a:solidFill>
                  </a:rPr>
                  <a:t>Defining feature: </a:t>
                </a:r>
                <a14:m>
                  <m:oMath xmlns:m="http://schemas.openxmlformats.org/officeDocument/2006/math">
                    <m:r>
                      <a:rPr lang="en-US" altLang="en-US" sz="2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sSup>
                      <m:sSupPr>
                        <m:ctrlPr>
                          <a:rPr lang="en-US" altLang="en-US" sz="26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p>
                        <m:r>
                          <a:rPr lang="en-US" altLang="en-US" sz="2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en-US" sz="2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en-US" sz="2600" baseline="30000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Codewords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400" dirty="0"/>
                  <a:t> may either be defined as 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i="1" dirty="0"/>
                  <a:t>n</a:t>
                </a:r>
                <a:r>
                  <a:rPr lang="en-US" altLang="en-US" sz="2000" dirty="0"/>
                  <a:t>-bit vectors that can be expressed as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altLang="en-US" sz="2000" i="1" dirty="0" err="1">
                        <a:latin typeface="Cambria Math" panose="02040503050406030204" pitchFamily="18" charset="0"/>
                      </a:rPr>
                      <m:t>𝑚𝐺</m:t>
                    </m:r>
                  </m:oMath>
                </a14:m>
                <a:r>
                  <a:rPr lang="en-US" altLang="en-US" sz="2000" dirty="0"/>
                  <a:t> for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altLang="en-US" sz="2000" dirty="0"/>
                  <a:t>-bit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altLang="en-US" sz="2000" i="1" dirty="0"/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dirty="0"/>
                  <a:t>Solutions to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𝐻𝑥</m:t>
                    </m:r>
                    <m:r>
                      <a:rPr lang="en-US" altLang="en-US" sz="2000" i="1" baseline="30000" dirty="0" err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 = 0</m:t>
                    </m:r>
                  </m:oMath>
                </a14:m>
                <a:endParaRPr lang="en-US" altLang="en-US" sz="2000" i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865ABFF-E407-4B7C-8E47-9B1CF525AC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882" t="-2661" r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7CAE48B-3BB1-49D7-A90C-18D3AF69C25C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Syndrome: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n-US" altLang="en-US" sz="2400" dirty="0"/>
                  <a:t>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2400" i="1" dirty="0" err="1">
                        <a:latin typeface="Cambria Math" panose="02040503050406030204" pitchFamily="18" charset="0"/>
                      </a:rPr>
                      <m:t>𝑚𝐺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 + 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altLang="en-US" sz="2400" i="1" baseline="30000" dirty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en-US" sz="2400" i="1" baseline="30000" dirty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2400" i="1" dirty="0" err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altLang="en-US" sz="2400" i="1" baseline="30000" dirty="0" err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2400" dirty="0"/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baseline="30000" dirty="0"/>
                  <a:t> </a:t>
                </a:r>
                <a:r>
                  <a:rPr lang="en-US" altLang="en-US" sz="2000" dirty="0"/>
                  <a:t>Mapping </a:t>
                </a:r>
                <a:r>
                  <a:rPr lang="en-US" altLang="en-US" sz="2000" i="1" dirty="0"/>
                  <a:t>s</a:t>
                </a:r>
                <a:r>
                  <a:rPr lang="en-US" altLang="en-US" sz="2000" dirty="0"/>
                  <a:t> to minimal weight </a:t>
                </a:r>
                <a:r>
                  <a:rPr lang="en-US" altLang="en-US" sz="2000" i="1" dirty="0"/>
                  <a:t>e</a:t>
                </a:r>
                <a:r>
                  <a:rPr lang="en-US" altLang="en-US" sz="2000" dirty="0"/>
                  <a:t> is sometimes easy but NP hard in general.</a:t>
                </a:r>
              </a:p>
              <a:p>
                <a:pPr>
                  <a:lnSpc>
                    <a:spcPct val="80000"/>
                  </a:lnSpc>
                </a:pPr>
                <a:endParaRPr lang="en-US" altLang="en-US" sz="2400" dirty="0"/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 err="1"/>
                  <a:t>McEliece</a:t>
                </a:r>
                <a:r>
                  <a:rPr lang="en-US" altLang="en-US" sz="2400" dirty="0"/>
                  <a:t> Encryption: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𝑚𝐺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 + 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2400" dirty="0"/>
                  <a:t>is ciphertext,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altLang="en-US" sz="2400" dirty="0"/>
                  <a:t> is plaintext.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 err="1"/>
                  <a:t>Niederreiter</a:t>
                </a:r>
                <a:r>
                  <a:rPr lang="en-US" altLang="en-US" sz="2400" dirty="0"/>
                  <a:t> Encryption: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altLang="en-US" sz="2400" dirty="0"/>
                  <a:t> is ciphertext,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altLang="en-US" sz="2400" dirty="0"/>
                  <a:t> is plaintext.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dirty="0"/>
                  <a:t>Note: Both “</a:t>
                </a:r>
                <a:r>
                  <a:rPr lang="en-US" altLang="en-US" sz="2000" dirty="0" err="1"/>
                  <a:t>McEliece</a:t>
                </a:r>
                <a:r>
                  <a:rPr lang="en-US" altLang="en-US" sz="2000" dirty="0"/>
                  <a:t>” and </a:t>
                </a:r>
                <a:r>
                  <a:rPr lang="en-US" altLang="en-US" sz="2000" dirty="0" err="1"/>
                  <a:t>Niederreiter</a:t>
                </a:r>
                <a:r>
                  <a:rPr lang="en-US" altLang="en-US" sz="2000" dirty="0"/>
                  <a:t> KEMs for BIKE use Hash(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altLang="en-US" sz="2000" dirty="0"/>
                  <a:t>) as shared secret.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7CAE48B-3BB1-49D7-A90C-18D3AF69C2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1647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274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BD6CD-5500-46A4-B912-22314A00A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MDPC (Moderate Density Parity Check) Codes</a:t>
            </a:r>
            <a:br>
              <a:rPr lang="en-US" dirty="0"/>
            </a:br>
            <a:r>
              <a:rPr lang="en-US" i="1" dirty="0"/>
              <a:t>(special case where n = 2k)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9A43A9-E8FC-41E7-920A-CCC187351D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Secret </a:t>
                </a:r>
                <a:r>
                  <a:rPr lang="en-US" b="1" i="1" dirty="0"/>
                  <a:t>sparse</a:t>
                </a:r>
                <a:r>
                  <a:rPr lang="en-US" dirty="0"/>
                  <a:t> parity check matrix: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Public parity check</a:t>
                </a:r>
              </a:p>
              <a:p>
                <a:pPr lvl="1"/>
                <a:r>
                  <a:rPr lang="en-US" dirty="0"/>
                  <a:t>Random Row mixing (BIKE-1):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𝑝𝑢𝑏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Systematic form (BIKE-2):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𝑝𝑢𝑏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b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d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r>
                  <a:rPr lang="en-US" dirty="0"/>
                  <a:t>Public Generator Matrix (Systematic Form)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𝑝𝑢𝑏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b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NOTE: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𝑝𝑢𝑏</m:t>
                            </m:r>
                          </m:sub>
                        </m:sSub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𝑝𝑢𝑏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𝑝𝑢𝑏</m:t>
                            </m:r>
                          </m:sub>
                        </m:sSub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𝑝𝑢𝑏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𝑝𝑢𝑏</m:t>
                            </m:r>
                          </m:sub>
                        </m:sSub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=0.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So all are the same code.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9A43A9-E8FC-41E7-920A-CCC187351D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4470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E0E2C83D-75B0-4005-89FC-98FCE15F8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Decoding MDPC codes</a:t>
            </a:r>
            <a:br>
              <a:rPr lang="en-US" altLang="en-US"/>
            </a:br>
            <a:r>
              <a:rPr lang="en-US" altLang="en-US"/>
              <a:t>(The Bit-Flip Algorithm)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555" name="Content Placeholder 2">
                <a:extLst>
                  <a:ext uri="{FF2B5EF4-FFF2-40B4-BE49-F238E27FC236}">
                    <a16:creationId xmlns:a16="http://schemas.microsoft.com/office/drawing/2014/main" id="{C5B8A595-46F7-400E-B1AA-84D5411EB7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en-US" dirty="0"/>
                  <a:t>Want to find low weight e such that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𝐻</m:t>
                    </m:r>
                    <m:sSup>
                      <m:sSup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en-US" dirty="0"/>
              </a:p>
              <a:p>
                <a:pPr marL="0" indent="0">
                  <a:buNone/>
                </a:pPr>
                <a:endParaRPr lang="en-US" altLang="en-US" dirty="0"/>
              </a:p>
              <a:p>
                <a:endParaRPr lang="en-US" altLang="en-US" dirty="0"/>
              </a:p>
              <a:p>
                <a:endParaRPr lang="en-US" altLang="en-US" dirty="0"/>
              </a:p>
            </p:txBody>
          </p:sp>
        </mc:Choice>
        <mc:Fallback xmlns="">
          <p:sp>
            <p:nvSpPr>
              <p:cNvPr id="23555" name="Content Placeholder 2">
                <a:extLst>
                  <a:ext uri="{FF2B5EF4-FFF2-40B4-BE49-F238E27FC236}">
                    <a16:creationId xmlns:a16="http://schemas.microsoft.com/office/drawing/2014/main" id="{C5B8A595-46F7-400E-B1AA-84D5411EB7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9D018000-99C9-497F-9E0E-3A0C8FAA91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8662" y="2363033"/>
            <a:ext cx="8164126" cy="4494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664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E373B-E01A-447B-8EE5-574A71D67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3150"/>
          </a:xfrm>
        </p:spPr>
        <p:txBody>
          <a:bodyPr>
            <a:normAutofit fontScale="90000"/>
          </a:bodyPr>
          <a:lstStyle/>
          <a:p>
            <a:r>
              <a:rPr lang="en-US" dirty="0"/>
              <a:t>Decoding MDPC codes with noisy syndrome</a:t>
            </a:r>
            <a:br>
              <a:rPr lang="en-US" dirty="0"/>
            </a:br>
            <a:r>
              <a:rPr lang="en-US" dirty="0"/>
              <a:t>(used in BIKE-3)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CDBF831-56CC-411F-8561-2555922E87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04875" y="1438276"/>
                <a:ext cx="10515600" cy="4351338"/>
              </a:xfrm>
            </p:spPr>
            <p:txBody>
              <a:bodyPr/>
              <a:lstStyle/>
              <a:p>
                <a:r>
                  <a:rPr lang="en-US" altLang="en-US" dirty="0"/>
                  <a:t>Want to find low weight e, e’ such that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𝐻</m:t>
                    </m:r>
                    <m:sSup>
                      <m:sSup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en-US" dirty="0"/>
              </a:p>
              <a:p>
                <a:r>
                  <a:rPr lang="en-US" altLang="en-US" dirty="0"/>
                  <a:t>Or equivalently: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e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alt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  <m:r>
                                    <a:rPr lang="en-US" altLang="en-US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e>
                                <m:sup>
                                  <m:r>
                                    <a:rPr lang="en-US" alt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alt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CDBF831-56CC-411F-8561-2555922E87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04875" y="1438276"/>
                <a:ext cx="10515600" cy="4351338"/>
              </a:xfrm>
              <a:blipFill>
                <a:blip r:embed="rId4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093BC174-95E6-4559-A138-ABAB2BD28C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4887" y="2796113"/>
            <a:ext cx="8004826" cy="385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9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A6F3E-B241-48E1-9599-47BE8B08F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last two slides are lies! (sort of)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697C4-7E91-468B-A3EA-FF27B7BBE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decoding algorithms given for round 2</a:t>
            </a:r>
          </a:p>
          <a:p>
            <a:pPr lvl="1"/>
            <a:r>
              <a:rPr lang="en-US" dirty="0"/>
              <a:t>CPA versions: Actual algorithm is given by “one round bit flipping decoder”</a:t>
            </a:r>
          </a:p>
          <a:p>
            <a:pPr lvl="1"/>
            <a:r>
              <a:rPr lang="en-US" dirty="0"/>
              <a:t>CCA versions: Actual algorithm is given by “backflip decoder”</a:t>
            </a:r>
          </a:p>
          <a:p>
            <a:pPr lvl="2"/>
            <a:r>
              <a:rPr lang="en-US" dirty="0"/>
              <a:t>Note: Submission did not give max iteration counts for CCA algorithm. (I missed this in my completeness review)</a:t>
            </a:r>
          </a:p>
          <a:p>
            <a:pPr lvl="1"/>
            <a:r>
              <a:rPr lang="en-US" dirty="0"/>
              <a:t>Algorithms are slightly too long to fit on a slide and not conceptually different</a:t>
            </a:r>
          </a:p>
        </p:txBody>
      </p:sp>
    </p:spTree>
    <p:extLst>
      <p:ext uri="{BB962C8B-B14F-4D97-AF65-F5344CB8AC3E}">
        <p14:creationId xmlns:p14="http://schemas.microsoft.com/office/powerpoint/2010/main" val="1670681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0" ma:contentTypeDescription="Create a new document." ma:contentTypeScope="" ma:versionID="f8274753927bec511d39ba766186a313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30317bed2e05a5647e706de8dffadf77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2D25B6D-444B-4B73-8A7E-8FCA778D2BFC}"/>
</file>

<file path=customXml/itemProps2.xml><?xml version="1.0" encoding="utf-8"?>
<ds:datastoreItem xmlns:ds="http://schemas.openxmlformats.org/officeDocument/2006/customXml" ds:itemID="{CF1C7116-705D-4E23-AB89-60DD4380C109}"/>
</file>

<file path=customXml/itemProps3.xml><?xml version="1.0" encoding="utf-8"?>
<ds:datastoreItem xmlns:ds="http://schemas.openxmlformats.org/officeDocument/2006/customXml" ds:itemID="{F49CBB99-B03C-4114-BC43-B2905BF69C58}"/>
</file>

<file path=docProps/app.xml><?xml version="1.0" encoding="utf-8"?>
<Properties xmlns="http://schemas.openxmlformats.org/officeDocument/2006/extended-properties" xmlns:vt="http://schemas.openxmlformats.org/officeDocument/2006/docPropsVTypes">
  <TotalTime>4538</TotalTime>
  <Words>1426</Words>
  <Application>Microsoft Office PowerPoint</Application>
  <PresentationFormat>Widescreen</PresentationFormat>
  <Paragraphs>309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BIKE and HQC</vt:lpstr>
      <vt:lpstr>BIKE and HQC teams</vt:lpstr>
      <vt:lpstr>Intro Summary</vt:lpstr>
      <vt:lpstr>BIKE and HQC in context</vt:lpstr>
      <vt:lpstr>Some Coding Theory</vt:lpstr>
      <vt:lpstr>MDPC (Moderate Density Parity Check) Codes (special case where n = 2k)</vt:lpstr>
      <vt:lpstr>Decoding MDPC codes (The Bit-Flip Algorithm)</vt:lpstr>
      <vt:lpstr>Decoding MDPC codes with noisy syndrome (used in BIKE-3)</vt:lpstr>
      <vt:lpstr>The last two slides are lies! (sort of)</vt:lpstr>
      <vt:lpstr>Quasi-Cyclic structure</vt:lpstr>
      <vt:lpstr>BIKE-2 construction (Niederreiter)</vt:lpstr>
      <vt:lpstr>BIKE-1 construction (McEliece)</vt:lpstr>
      <vt:lpstr>BIKE-3 construction (Ouroboros)</vt:lpstr>
      <vt:lpstr>HQC Construction</vt:lpstr>
      <vt:lpstr>BIKE CCA conversion (Uses implicit rejection)</vt:lpstr>
      <vt:lpstr>Security assumptions</vt:lpstr>
      <vt:lpstr>Key sizes (bits) and DFR</vt:lpstr>
      <vt:lpstr>Performance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BIKE and HQC</dc:title>
  <dc:creator>Perlner, Ray (Fed)</dc:creator>
  <cp:lastModifiedBy>Perlner, Ray (Fed)</cp:lastModifiedBy>
  <cp:revision>30</cp:revision>
  <dcterms:created xsi:type="dcterms:W3CDTF">2019-04-24T18:07:28Z</dcterms:created>
  <dcterms:modified xsi:type="dcterms:W3CDTF">2019-04-30T19:13:29Z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